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5" r:id="rId4"/>
    <p:sldId id="266" r:id="rId5"/>
    <p:sldId id="267" r:id="rId6"/>
    <p:sldId id="260" r:id="rId7"/>
    <p:sldId id="261" r:id="rId8"/>
    <p:sldId id="262" r:id="rId9"/>
    <p:sldId id="268" r:id="rId10"/>
    <p:sldId id="270" r:id="rId11"/>
    <p:sldId id="269" r:id="rId12"/>
    <p:sldId id="263" r:id="rId13"/>
    <p:sldId id="264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5401" autoAdjust="0"/>
  </p:normalViewPr>
  <p:slideViewPr>
    <p:cSldViewPr snapToGrid="0">
      <p:cViewPr varScale="1">
        <p:scale>
          <a:sx n="107" d="100"/>
          <a:sy n="107" d="100"/>
        </p:scale>
        <p:origin x="6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s-ES" b="1" dirty="0"/>
              <a:t>Estudiantes </a:t>
            </a:r>
            <a:r>
              <a:rPr lang="es-ES" b="1" dirty="0" smtClean="0"/>
              <a:t>matriculados</a:t>
            </a:r>
            <a:endParaRPr lang="es-E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gallegos</c:v>
                </c:pt>
                <c:pt idx="1">
                  <c:v>españoles</c:v>
                </c:pt>
                <c:pt idx="2">
                  <c:v>extranjeros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</c:v>
                </c:pt>
                <c:pt idx="1">
                  <c:v>23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4-4BE9-95DE-A65A9131502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D3D3D3"/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gallegos</c:v>
                </c:pt>
                <c:pt idx="1">
                  <c:v>españoles</c:v>
                </c:pt>
                <c:pt idx="2">
                  <c:v>extranjeros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42</c:v>
                </c:pt>
                <c:pt idx="1">
                  <c:v>25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44-4BE9-95DE-A65A913150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5487760"/>
        <c:axId val="755486096"/>
      </c:barChart>
      <c:catAx>
        <c:axId val="75548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s-ES"/>
          </a:p>
        </c:txPr>
        <c:crossAx val="755486096"/>
        <c:crosses val="autoZero"/>
        <c:auto val="1"/>
        <c:lblAlgn val="ctr"/>
        <c:lblOffset val="100"/>
        <c:noMultiLvlLbl val="0"/>
      </c:catAx>
      <c:valAx>
        <c:axId val="75548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s-ES"/>
          </a:p>
        </c:txPr>
        <c:crossAx val="755487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Garamond" panose="02020404030301010803" pitchFamily="18" charset="0"/>
        </a:defRPr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n-US" b="1" dirty="0" err="1"/>
              <a:t>Investigadores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s-E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Investigadores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B41-4C6A-89CF-E4C52E0A0D9F}"/>
              </c:ext>
            </c:extLst>
          </c:dPt>
          <c:dPt>
            <c:idx val="1"/>
            <c:bubble3D val="0"/>
            <c:spPr>
              <a:solidFill>
                <a:srgbClr val="D3D3D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B41-4C6A-89CF-E4C52E0A0D9F}"/>
              </c:ext>
            </c:extLst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B41-4C6A-89CF-E4C52E0A0D9F}"/>
              </c:ext>
            </c:extLst>
          </c:dPt>
          <c:dPt>
            <c:idx val="3"/>
            <c:bubble3D val="0"/>
            <c:spPr>
              <a:solidFill>
                <a:srgbClr val="00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B41-4C6A-89CF-E4C52E0A0D9F}"/>
              </c:ext>
            </c:extLst>
          </c:dPt>
          <c:cat>
            <c:strRef>
              <c:f>Hoja1!$A$2:$A$5</c:f>
              <c:strCache>
                <c:ptCount val="4"/>
                <c:pt idx="0">
                  <c:v>gallegos</c:v>
                </c:pt>
                <c:pt idx="1">
                  <c:v>españoles</c:v>
                </c:pt>
                <c:pt idx="2">
                  <c:v>europeos</c:v>
                </c:pt>
                <c:pt idx="3">
                  <c:v>extranjeros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32</c:v>
                </c:pt>
                <c:pt idx="1">
                  <c:v>15</c:v>
                </c:pt>
                <c:pt idx="2">
                  <c:v>7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41-4C6A-89CF-E4C52E0A0D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Garamond" panose="02020404030301010803" pitchFamily="18" charset="0"/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98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93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24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31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02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7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88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27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49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46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9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FBFDE-3B09-4FCB-8FD0-95C0D079B09B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1FE3E-F07A-4028-9A35-A022D52337F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38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ángulo 37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12" name="Rectángulo redondeado 11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24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153518" y="315240"/>
            <a:ext cx="1053490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b="1" cap="small" dirty="0" smtClean="0">
                <a:latin typeface="Garamond" panose="02020404030301010803" pitchFamily="18" charset="0"/>
              </a:rPr>
              <a:t>P</a:t>
            </a:r>
            <a:r>
              <a:rPr lang="es-ES" sz="5000" b="1" dirty="0" smtClean="0">
                <a:latin typeface="Garamond" panose="02020404030301010803" pitchFamily="18" charset="0"/>
              </a:rPr>
              <a:t>lantilla personalizable  </a:t>
            </a:r>
          </a:p>
          <a:p>
            <a:r>
              <a:rPr lang="es-ES" sz="4000" i="1" dirty="0" err="1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Customizable</a:t>
            </a:r>
            <a:r>
              <a:rPr lang="es-ES" sz="4000" i="1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4000" i="1" dirty="0" err="1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template</a:t>
            </a:r>
            <a:endParaRPr lang="es-ES" sz="4000" i="1" dirty="0" smtClean="0">
              <a:latin typeface="Garamond" panose="02020404030301010803" pitchFamily="18" charset="0"/>
            </a:endParaRPr>
          </a:p>
          <a:p>
            <a:endParaRPr lang="es-ES" sz="1000" dirty="0" smtClean="0">
              <a:latin typeface="Garamond" panose="02020404030301010803" pitchFamily="18" charset="0"/>
            </a:endParaRPr>
          </a:p>
          <a:p>
            <a:r>
              <a:rPr lang="es-ES" sz="2300" dirty="0" smtClean="0">
                <a:latin typeface="Garamond" panose="02020404030301010803" pitchFamily="18" charset="0"/>
              </a:rPr>
              <a:t>que podrá emplear como material visual en la presentación de su ponencia en el Congreso </a:t>
            </a:r>
            <a:r>
              <a:rPr lang="en-US" sz="2300" i="1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which may be used as visual material for the presentation of your paper at the Conference</a:t>
            </a:r>
            <a:endParaRPr lang="es-ES" sz="2300" i="1" dirty="0" smtClean="0">
              <a:solidFill>
                <a:schemeClr val="bg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29" name="Conector recto 28"/>
          <p:cNvCxnSpPr>
            <a:cxnSpLocks noChangeAspect="1"/>
          </p:cNvCxnSpPr>
          <p:nvPr/>
        </p:nvCxnSpPr>
        <p:spPr>
          <a:xfrm>
            <a:off x="924951" y="551962"/>
            <a:ext cx="0" cy="20007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30"/>
          <p:cNvSpPr/>
          <p:nvPr/>
        </p:nvSpPr>
        <p:spPr>
          <a:xfrm>
            <a:off x="9307849" y="2879703"/>
            <a:ext cx="1803699" cy="14003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500" b="1" dirty="0" smtClean="0">
                <a:latin typeface="Garamond" panose="02020404030301010803" pitchFamily="18" charset="0"/>
              </a:rPr>
              <a:t>Tipografía</a:t>
            </a:r>
          </a:p>
          <a:p>
            <a:r>
              <a:rPr lang="es-ES" sz="3000" i="1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Font</a:t>
            </a:r>
          </a:p>
          <a:p>
            <a:r>
              <a:rPr lang="es-ES" sz="3000" dirty="0" smtClean="0">
                <a:latin typeface="Garamond" panose="02020404030301010803" pitchFamily="18" charset="0"/>
              </a:rPr>
              <a:t>Garamond</a:t>
            </a:r>
            <a:endParaRPr lang="fr-FR" sz="3000" dirty="0"/>
          </a:p>
        </p:txBody>
      </p:sp>
      <p:sp>
        <p:nvSpPr>
          <p:cNvPr id="32" name="Rectángulo 31"/>
          <p:cNvSpPr/>
          <p:nvPr/>
        </p:nvSpPr>
        <p:spPr>
          <a:xfrm>
            <a:off x="6571447" y="2879703"/>
            <a:ext cx="2004010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500" b="1" dirty="0" smtClean="0">
                <a:latin typeface="Garamond" panose="02020404030301010803" pitchFamily="18" charset="0"/>
              </a:rPr>
              <a:t>Colores T</a:t>
            </a:r>
            <a:r>
              <a:rPr lang="es-ES" sz="2500" i="1" dirty="0" smtClean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es-ES" sz="25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es-ES" sz="3000" i="1" dirty="0" smtClean="0">
                <a:latin typeface="Garamond" panose="02020404030301010803" pitchFamily="18" charset="0"/>
              </a:rPr>
              <a:t>T</a:t>
            </a:r>
            <a:r>
              <a:rPr lang="es-ES" sz="3000" i="1" dirty="0" smtClean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es-ES" sz="30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 </a:t>
            </a:r>
            <a:r>
              <a:rPr lang="es-ES" sz="3000" i="1" dirty="0" err="1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colors</a:t>
            </a:r>
            <a:endParaRPr lang="es-ES" sz="3000" i="1" dirty="0">
              <a:solidFill>
                <a:schemeClr val="bg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3" name="Rectángulo 32"/>
          <p:cNvSpPr>
            <a:spLocks noChangeAspect="1"/>
          </p:cNvSpPr>
          <p:nvPr/>
        </p:nvSpPr>
        <p:spPr>
          <a:xfrm>
            <a:off x="6664105" y="3971202"/>
            <a:ext cx="810060" cy="8100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Rectángulo 33"/>
          <p:cNvSpPr>
            <a:spLocks noChangeAspect="1"/>
          </p:cNvSpPr>
          <p:nvPr/>
        </p:nvSpPr>
        <p:spPr>
          <a:xfrm>
            <a:off x="7573452" y="3986552"/>
            <a:ext cx="810060" cy="81006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34"/>
          <p:cNvSpPr>
            <a:spLocks noChangeAspect="1"/>
          </p:cNvSpPr>
          <p:nvPr/>
        </p:nvSpPr>
        <p:spPr>
          <a:xfrm>
            <a:off x="6664105" y="4890059"/>
            <a:ext cx="810060" cy="8100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Rectángulo 35"/>
          <p:cNvSpPr>
            <a:spLocks noChangeAspect="1"/>
          </p:cNvSpPr>
          <p:nvPr/>
        </p:nvSpPr>
        <p:spPr>
          <a:xfrm>
            <a:off x="7573452" y="4904320"/>
            <a:ext cx="810060" cy="8100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/>
          <p:cNvSpPr txBox="1"/>
          <p:nvPr/>
        </p:nvSpPr>
        <p:spPr>
          <a:xfrm>
            <a:off x="10056011" y="0"/>
            <a:ext cx="1403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0" i="1" cap="sm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&amp; </a:t>
            </a:r>
            <a:endParaRPr lang="es-ES" sz="12000" i="1" cap="smal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1162506" y="2832469"/>
            <a:ext cx="233365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500" b="1" dirty="0" smtClean="0">
                <a:latin typeface="Garamond" panose="02020404030301010803" pitchFamily="18" charset="0"/>
              </a:rPr>
              <a:t>Personalización</a:t>
            </a:r>
          </a:p>
          <a:p>
            <a:r>
              <a:rPr lang="es-ES" sz="3000" i="1" dirty="0" err="1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Customization</a:t>
            </a:r>
            <a:endParaRPr lang="es-ES" sz="3000" i="1" dirty="0" smtClean="0">
              <a:solidFill>
                <a:schemeClr val="bg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62506" y="3826323"/>
            <a:ext cx="48191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400" dirty="0" smtClean="0">
                <a:latin typeface="Garamond" panose="02020404030301010803" pitchFamily="18" charset="0"/>
              </a:rPr>
              <a:t>Podrá personalizar cualquiera de los elementos de esta plantilla. Lo único que deberá respetar será la </a:t>
            </a:r>
            <a:r>
              <a:rPr lang="es-ES" sz="14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parte inferior </a:t>
            </a:r>
            <a:r>
              <a:rPr lang="es-ES" sz="1400" dirty="0" smtClean="0">
                <a:latin typeface="Garamond" panose="02020404030301010803" pitchFamily="18" charset="0"/>
              </a:rPr>
              <a:t>de cada diapositiva, a partir de la línea roja, y la </a:t>
            </a:r>
            <a:r>
              <a:rPr lang="es-ES" sz="14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franja izquierda</a:t>
            </a:r>
            <a:r>
              <a:rPr lang="es-ES" sz="1400" dirty="0" smtClean="0">
                <a:latin typeface="Garamond" panose="02020404030301010803" pitchFamily="18" charset="0"/>
              </a:rPr>
              <a:t>. En la última diapositiva encontrará un modelo en blanco para duplicar.</a:t>
            </a:r>
          </a:p>
          <a:p>
            <a:pPr algn="just"/>
            <a:endParaRPr lang="es-ES" sz="1400" dirty="0" smtClean="0">
              <a:latin typeface="Garamond" panose="02020404030301010803" pitchFamily="18" charset="0"/>
            </a:endParaRPr>
          </a:p>
          <a:p>
            <a:pPr algn="just"/>
            <a:r>
              <a:rPr lang="en-US" sz="1400" i="1" dirty="0" smtClean="0">
                <a:latin typeface="Garamond" panose="02020404030301010803" pitchFamily="18" charset="0"/>
              </a:rPr>
              <a:t>You may customize any of the elements in this template. The only parts that must remain unchanged are the </a:t>
            </a:r>
            <a:r>
              <a:rPr lang="en-US" sz="14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lower section</a:t>
            </a:r>
            <a:r>
              <a:rPr lang="en-US" sz="1400" i="1" dirty="0" smtClean="0">
                <a:latin typeface="Garamond" panose="02020404030301010803" pitchFamily="18" charset="0"/>
              </a:rPr>
              <a:t> of each slide, below the red line, and the </a:t>
            </a:r>
            <a:r>
              <a:rPr lang="en-US" sz="14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left-hand margin</a:t>
            </a:r>
            <a:r>
              <a:rPr lang="en-US" sz="1400" i="1" dirty="0" smtClean="0">
                <a:latin typeface="Garamond" panose="02020404030301010803" pitchFamily="18" charset="0"/>
              </a:rPr>
              <a:t>. On the final slide you will find a blank model that you may duplicate.</a:t>
            </a:r>
            <a:endParaRPr lang="es-ES" sz="1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0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54051" y="669763"/>
            <a:ext cx="67918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cap="small" dirty="0" smtClean="0">
                <a:solidFill>
                  <a:schemeClr val="bg1"/>
                </a:solidFill>
                <a:latin typeface="Garamond" panose="02020404030301010803" pitchFamily="18" charset="0"/>
              </a:rPr>
              <a:t>Línea del tiempo</a:t>
            </a:r>
            <a:endParaRPr lang="es-ES" sz="5000" b="1" cap="small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Conector recto 4"/>
          <p:cNvCxnSpPr>
            <a:cxnSpLocks/>
          </p:cNvCxnSpPr>
          <p:nvPr/>
        </p:nvCxnSpPr>
        <p:spPr>
          <a:xfrm flipH="1">
            <a:off x="3733168" y="1657118"/>
            <a:ext cx="53134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>
            <a:cxnSpLocks/>
          </p:cNvCxnSpPr>
          <p:nvPr/>
        </p:nvCxnSpPr>
        <p:spPr>
          <a:xfrm flipH="1">
            <a:off x="1456464" y="3684870"/>
            <a:ext cx="967894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mbo 6"/>
          <p:cNvSpPr/>
          <p:nvPr/>
        </p:nvSpPr>
        <p:spPr>
          <a:xfrm>
            <a:off x="1517763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ombo 7"/>
          <p:cNvSpPr/>
          <p:nvPr/>
        </p:nvSpPr>
        <p:spPr>
          <a:xfrm>
            <a:off x="8759567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ombo 8"/>
          <p:cNvSpPr/>
          <p:nvPr/>
        </p:nvSpPr>
        <p:spPr>
          <a:xfrm>
            <a:off x="10570018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ombo 9"/>
          <p:cNvSpPr/>
          <p:nvPr/>
        </p:nvSpPr>
        <p:spPr>
          <a:xfrm>
            <a:off x="6949116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ombo 10"/>
          <p:cNvSpPr/>
          <p:nvPr/>
        </p:nvSpPr>
        <p:spPr>
          <a:xfrm>
            <a:off x="5138665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ombo 11"/>
          <p:cNvSpPr/>
          <p:nvPr/>
        </p:nvSpPr>
        <p:spPr>
          <a:xfrm>
            <a:off x="3328214" y="3437327"/>
            <a:ext cx="515360" cy="508158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1465101" y="40454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2001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275552" y="291624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2003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086003" y="40454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2005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870123" y="291624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2005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8706905" y="404540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2007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0464695" y="291624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2009</a:t>
            </a:r>
            <a:endParaRPr lang="es-ES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22207" y="4415746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2832658" y="2326773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643109" y="4415746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6427229" y="2326773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8264011" y="4415746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0021800" y="2326773"/>
            <a:ext cx="150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Congreso ParatradIT</a:t>
            </a:r>
            <a:endParaRPr lang="es-ES" sz="1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6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27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28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29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30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31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32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33" name="CuadroTexto 32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66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D3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1744055" y="4419000"/>
            <a:ext cx="40084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e 4"/>
          <p:cNvSpPr/>
          <p:nvPr/>
        </p:nvSpPr>
        <p:spPr>
          <a:xfrm>
            <a:off x="1157102" y="3929232"/>
            <a:ext cx="9144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1739404" y="1147078"/>
            <a:ext cx="40084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/>
          <p:cNvSpPr/>
          <p:nvPr/>
        </p:nvSpPr>
        <p:spPr>
          <a:xfrm>
            <a:off x="1152451" y="711143"/>
            <a:ext cx="9144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/>
          <p:cNvCxnSpPr/>
          <p:nvPr/>
        </p:nvCxnSpPr>
        <p:spPr>
          <a:xfrm>
            <a:off x="7126962" y="2710510"/>
            <a:ext cx="40084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/>
          <p:cNvSpPr/>
          <p:nvPr/>
        </p:nvSpPr>
        <p:spPr>
          <a:xfrm>
            <a:off x="10678213" y="2282765"/>
            <a:ext cx="9144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2388051" y="383513"/>
            <a:ext cx="30386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500" b="1" cap="sm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Fase 1</a:t>
            </a:r>
            <a:endParaRPr lang="es-ES" sz="4500" b="1" cap="smal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8798626" y="1925680"/>
            <a:ext cx="30386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500" b="1" cap="small" dirty="0" smtClean="0">
                <a:latin typeface="Garamond" panose="02020404030301010803" pitchFamily="18" charset="0"/>
              </a:rPr>
              <a:t>Fase 2</a:t>
            </a:r>
            <a:endParaRPr lang="es-ES" sz="4500" b="1" cap="small" dirty="0">
              <a:latin typeface="Garamond" panose="020204040303010108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330553" y="3601602"/>
            <a:ext cx="30386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500" b="1" cap="small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Fase 3</a:t>
            </a:r>
            <a:endParaRPr lang="es-ES" sz="4500" b="1" cap="small" dirty="0">
              <a:solidFill>
                <a:schemeClr val="bg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387587" y="1267945"/>
            <a:ext cx="403915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Sed 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unde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omnis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natus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voluptatem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accusantium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doloremque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laudantium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totam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aperiam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eaque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ipsa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inventore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veritatis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quasi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architecto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beatae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explicabo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6536265" y="2818412"/>
            <a:ext cx="403915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Sed 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unde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omnis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natus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voluptatem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accusantium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doloremque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laudantium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totam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aperiam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eaque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ipsa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inventore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veritatis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quasi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architecto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beatae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explicabo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310845" y="4511971"/>
            <a:ext cx="403915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Sed 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unde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omnis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natus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voluptatem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accusantium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doloremque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laudantium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totam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aperiam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eaque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ipsa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inventore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veritatis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quasi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architecto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beatae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explicabo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77" y="850010"/>
            <a:ext cx="624451" cy="624451"/>
          </a:xfrm>
          <a:prstGeom prst="rect">
            <a:avLst/>
          </a:prstGeom>
        </p:spPr>
      </p:pic>
      <p:pic>
        <p:nvPicPr>
          <p:cNvPr id="32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8" y="4075969"/>
            <a:ext cx="624451" cy="624451"/>
          </a:xfrm>
          <a:prstGeom prst="rect">
            <a:avLst/>
          </a:prstGeom>
        </p:spPr>
      </p:pic>
      <p:pic>
        <p:nvPicPr>
          <p:cNvPr id="33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887" y="2437496"/>
            <a:ext cx="624451" cy="624451"/>
          </a:xfrm>
          <a:prstGeom prst="rect">
            <a:avLst/>
          </a:prstGeom>
        </p:spPr>
      </p:pic>
      <p:sp>
        <p:nvSpPr>
          <p:cNvPr id="37" name="Rectángulo 36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8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39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40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41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42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43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44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45" name="CuadroTexto 44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7" name="Conector recto 46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63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2" name="Conector recto 31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4453949" y="2954551"/>
            <a:ext cx="51844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6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400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400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</a:p>
          <a:p>
            <a:r>
              <a:rPr lang="es-ES" sz="1400" dirty="0" smtClean="0">
                <a:latin typeface="Garamond" panose="02020404030301010803" pitchFamily="18" charset="0"/>
              </a:rPr>
              <a:t>Grupo de Investigación Traducción &amp; Paratraducción (T&amp;P)</a:t>
            </a:r>
          </a:p>
          <a:p>
            <a:r>
              <a:rPr lang="es-ES" sz="1400" dirty="0" smtClean="0">
                <a:latin typeface="Garamond" panose="02020404030301010803" pitchFamily="18" charset="0"/>
              </a:rPr>
              <a:t>Facultade de Filoloxía e Tradución</a:t>
            </a:r>
          </a:p>
          <a:p>
            <a:r>
              <a:rPr lang="es-ES" sz="1400" dirty="0" smtClean="0">
                <a:latin typeface="Garamond" panose="02020404030301010803" pitchFamily="18" charset="0"/>
              </a:rPr>
              <a:t>Universidade de Vigo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377337" y="1693162"/>
            <a:ext cx="6494085" cy="10926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500" b="1" dirty="0" smtClean="0">
                <a:latin typeface="Garamond" panose="02020404030301010803" pitchFamily="18" charset="0"/>
              </a:rPr>
              <a:t>GRACIAS POR SU ATENCIÓN</a:t>
            </a:r>
          </a:p>
          <a:p>
            <a:r>
              <a:rPr lang="es-ES" sz="3000" dirty="0" smtClean="0">
                <a:latin typeface="Garamond" panose="02020404030301010803" pitchFamily="18" charset="0"/>
              </a:rPr>
              <a:t>¿alguna duda o pregunta?</a:t>
            </a:r>
            <a:endParaRPr lang="es-ES" sz="3000" dirty="0">
              <a:latin typeface="Garamond" panose="02020404030301010803" pitchFamily="18" charset="0"/>
            </a:endParaRPr>
          </a:p>
        </p:txBody>
      </p:sp>
      <p:cxnSp>
        <p:nvCxnSpPr>
          <p:cNvPr id="17" name="Conector recto 16"/>
          <p:cNvCxnSpPr>
            <a:cxnSpLocks noChangeAspect="1"/>
          </p:cNvCxnSpPr>
          <p:nvPr/>
        </p:nvCxnSpPr>
        <p:spPr>
          <a:xfrm flipH="1">
            <a:off x="4119972" y="1901508"/>
            <a:ext cx="2931" cy="201623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/>
          <p:cNvSpPr/>
          <p:nvPr/>
        </p:nvSpPr>
        <p:spPr>
          <a:xfrm>
            <a:off x="1290472" y="4112177"/>
            <a:ext cx="24561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i="1" dirty="0" smtClean="0">
                <a:latin typeface="Garamond" panose="02020404030301010803" pitchFamily="18" charset="0"/>
              </a:rPr>
              <a:t>paratraduccion.com/paratradit2026/</a:t>
            </a:r>
            <a:endParaRPr lang="es-ES" sz="1400" i="1" dirty="0">
              <a:latin typeface="Garamond" panose="02020404030301010803" pitchFamily="18" charset="0"/>
            </a:endParaRPr>
          </a:p>
        </p:txBody>
      </p:sp>
      <p:pic>
        <p:nvPicPr>
          <p:cNvPr id="27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99" y="1846159"/>
            <a:ext cx="2051224" cy="205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84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2" name="Conector recto 31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12" name="Rectángulo redondeado 11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24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738540" y="1833228"/>
            <a:ext cx="62419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cap="small" dirty="0" smtClean="0">
                <a:latin typeface="Garamond" panose="02020404030301010803" pitchFamily="18" charset="0"/>
              </a:rPr>
              <a:t>título de la presentación</a:t>
            </a:r>
            <a:endParaRPr lang="es-ES" sz="5000" b="1" cap="small" dirty="0"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5788254" y="3596739"/>
            <a:ext cx="4142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cap="small" dirty="0" smtClean="0">
                <a:latin typeface="Garamond" panose="02020404030301010803" pitchFamily="18" charset="0"/>
              </a:rPr>
              <a:t>NOMBRE DEL/LA AUTOR/A</a:t>
            </a:r>
            <a:endParaRPr lang="es-ES" b="1" cap="small" dirty="0">
              <a:latin typeface="Garamond" panose="02020404030301010803" pitchFamily="18" charset="0"/>
            </a:endParaRPr>
          </a:p>
        </p:txBody>
      </p:sp>
      <p:cxnSp>
        <p:nvCxnSpPr>
          <p:cNvPr id="20" name="Conector recto 19"/>
          <p:cNvCxnSpPr>
            <a:cxnSpLocks noChangeAspect="1"/>
          </p:cNvCxnSpPr>
          <p:nvPr/>
        </p:nvCxnSpPr>
        <p:spPr>
          <a:xfrm flipH="1">
            <a:off x="5153864" y="1934476"/>
            <a:ext cx="2931" cy="201623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7024953" y="1188713"/>
            <a:ext cx="1669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i="1" cap="sm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&amp; </a:t>
            </a:r>
            <a:endParaRPr lang="es-ES" sz="4000" i="1" cap="smal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5788254" y="3954480"/>
            <a:ext cx="4142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i="1" dirty="0" smtClean="0">
                <a:latin typeface="Garamond" panose="02020404030301010803" pitchFamily="18" charset="0"/>
              </a:rPr>
              <a:t>universidad</a:t>
            </a:r>
            <a:endParaRPr lang="es-ES" i="1" dirty="0">
              <a:latin typeface="Garamond" panose="02020404030301010803" pitchFamily="18" charset="0"/>
            </a:endParaRPr>
          </a:p>
        </p:txBody>
      </p:sp>
      <p:pic>
        <p:nvPicPr>
          <p:cNvPr id="27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832" y="1903256"/>
            <a:ext cx="2051224" cy="205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1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6054139"/>
            <a:ext cx="12192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5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8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247" y="6247034"/>
            <a:ext cx="1202161" cy="43832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10444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202425" y="2236718"/>
            <a:ext cx="57871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5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TÍTULO EN </a:t>
            </a:r>
            <a:r>
              <a:rPr lang="es-ES" sz="55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ROJO</a:t>
            </a:r>
            <a:endParaRPr lang="es-ES" sz="55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983157" y="371571"/>
            <a:ext cx="21150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1</a:t>
            </a:r>
            <a:endParaRPr lang="es-ES" sz="13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5338767" y="4024176"/>
            <a:ext cx="14038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0" i="1" cap="small" dirty="0" smtClean="0">
                <a:solidFill>
                  <a:schemeClr val="bg1">
                    <a:lumMod val="95000"/>
                  </a:schemeClr>
                </a:solidFill>
                <a:latin typeface="Garamond" panose="02020404030301010803" pitchFamily="18" charset="0"/>
              </a:rPr>
              <a:t>&amp; </a:t>
            </a:r>
            <a:endParaRPr lang="es-ES" sz="10000" i="1" cap="small" dirty="0">
              <a:solidFill>
                <a:schemeClr val="bg1">
                  <a:lumMod val="9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374871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9086480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66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6054139"/>
            <a:ext cx="12192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5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8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247" y="6247034"/>
            <a:ext cx="1202161" cy="43832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10444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202425" y="2236718"/>
            <a:ext cx="57871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5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TÍTULO EN </a:t>
            </a:r>
            <a:r>
              <a:rPr lang="es-ES" sz="55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NEGRO</a:t>
            </a:r>
            <a:endParaRPr lang="es-ES" sz="55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983157" y="371571"/>
            <a:ext cx="21150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0" b="1" dirty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338767" y="4024176"/>
            <a:ext cx="14038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0" i="1" cap="sm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&amp; </a:t>
            </a:r>
            <a:endParaRPr lang="es-ES" sz="10000" i="1" cap="smal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374871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9086480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6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D3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6054139"/>
            <a:ext cx="12192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5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8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247" y="6247034"/>
            <a:ext cx="1202161" cy="43832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10444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202425" y="2236718"/>
            <a:ext cx="57871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5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TÍTULO EN</a:t>
            </a:r>
          </a:p>
          <a:p>
            <a:pPr algn="ctr"/>
            <a:r>
              <a:rPr lang="es-ES" sz="55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GRIS</a:t>
            </a:r>
            <a:endParaRPr lang="es-ES" sz="55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983157" y="371571"/>
            <a:ext cx="21150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0" b="1" dirty="0">
                <a:solidFill>
                  <a:schemeClr val="bg1"/>
                </a:solidFill>
                <a:latin typeface="Garamond" panose="02020404030301010803" pitchFamily="18" charset="0"/>
              </a:rPr>
              <a:t>3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338767" y="4024176"/>
            <a:ext cx="14038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0" i="1" cap="sm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&amp; </a:t>
            </a:r>
            <a:endParaRPr lang="es-ES" sz="10000" i="1" cap="smal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374871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9086480" y="2828260"/>
            <a:ext cx="2729836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2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2" name="Conector recto 31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/>
          <p:cNvSpPr txBox="1"/>
          <p:nvPr/>
        </p:nvSpPr>
        <p:spPr>
          <a:xfrm>
            <a:off x="2135639" y="980341"/>
            <a:ext cx="9274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cap="small" dirty="0" smtClean="0">
                <a:latin typeface="Garamond" panose="02020404030301010803" pitchFamily="18" charset="0"/>
              </a:rPr>
              <a:t>Formato de tabla</a:t>
            </a:r>
            <a:endParaRPr lang="es-ES" sz="4000" b="1" cap="small" dirty="0">
              <a:latin typeface="Garamond" panose="02020404030301010803" pitchFamily="18" charset="0"/>
            </a:endParaRPr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71977"/>
              </p:ext>
            </p:extLst>
          </p:nvPr>
        </p:nvGraphicFramePr>
        <p:xfrm>
          <a:off x="2196604" y="1861585"/>
          <a:ext cx="8128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571223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11024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385348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59878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Garamond" panose="02020404030301010803" pitchFamily="18" charset="0"/>
                        </a:rPr>
                        <a:t>Título del proyecto</a:t>
                      </a:r>
                      <a:endParaRPr lang="es-E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Garamond" panose="02020404030301010803" pitchFamily="18" charset="0"/>
                        </a:rPr>
                        <a:t>Temática</a:t>
                      </a:r>
                      <a:endParaRPr lang="es-E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Garamond" panose="02020404030301010803" pitchFamily="18" charset="0"/>
                        </a:rPr>
                        <a:t>Investigadores</a:t>
                      </a:r>
                      <a:endParaRPr lang="es-E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Garamond" panose="02020404030301010803" pitchFamily="18" charset="0"/>
                        </a:rPr>
                        <a:t>Cuantía</a:t>
                      </a:r>
                      <a:endParaRPr lang="es-ES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265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Garamond" panose="02020404030301010803" pitchFamily="18" charset="0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Garamond" panose="02020404030301010803" pitchFamily="18" charset="0"/>
                        </a:rPr>
                        <a:t>Dr. xxx, Dr.ª xxx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Garamond" panose="02020404030301010803" pitchFamily="18" charset="0"/>
                        </a:rPr>
                        <a:t>10000, 00 € 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81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 smtClean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Dr. xxx, Dr.ª xxx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10000, 00 € 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539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 smtClean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Dr. xxx, Dr.ª xxx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10000, 00 € 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2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 smtClean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Dr. xxx, Dr.ª xxx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10000, 00 € 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421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 smtClean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Dr. xxx, Dr.ª xxx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10000, 00 € 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19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Lorem</a:t>
                      </a:r>
                      <a:r>
                        <a:rPr lang="es-ES" sz="1600" b="1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Garamond" panose="02020404030301010803" pitchFamily="18" charset="0"/>
                        </a:rPr>
                        <a:t>ipsum</a:t>
                      </a:r>
                      <a:endParaRPr lang="es-ES" sz="1600" b="1" dirty="0" smtClean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paratraducción</a:t>
                      </a:r>
                      <a:endParaRPr lang="es-ES" sz="1600" dirty="0">
                        <a:latin typeface="Garamond" panose="02020404030301010803" pitchFamily="18" charset="0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Dr. xxx, Dr.ª xxx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10000, 00 € </a:t>
                      </a:r>
                      <a:endParaRPr kumimoji="0" lang="es-E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126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20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2" name="Conector recto 31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662026721"/>
              </p:ext>
            </p:extLst>
          </p:nvPr>
        </p:nvGraphicFramePr>
        <p:xfrm>
          <a:off x="6350000" y="1007997"/>
          <a:ext cx="5059706" cy="4330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1020707" y="1050524"/>
            <a:ext cx="5135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cap="small" dirty="0" smtClean="0">
                <a:latin typeface="Garamond" panose="02020404030301010803" pitchFamily="18" charset="0"/>
              </a:rPr>
              <a:t>Formato de gráfica</a:t>
            </a:r>
            <a:endParaRPr lang="es-ES" sz="4000" b="1" cap="small" dirty="0">
              <a:latin typeface="Garamond" panose="02020404030301010803" pitchFamily="18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18818" y="2006450"/>
            <a:ext cx="46865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>
                <a:latin typeface="Garamond" panose="02020404030301010803" pitchFamily="18" charset="0"/>
              </a:rPr>
              <a:t>Sed </a:t>
            </a:r>
            <a:r>
              <a:rPr lang="es-ES" sz="1400" dirty="0">
                <a:latin typeface="Garamond" panose="02020404030301010803" pitchFamily="18" charset="0"/>
              </a:rPr>
              <a:t>ut </a:t>
            </a:r>
            <a:r>
              <a:rPr lang="es-ES" sz="1400" dirty="0" err="1"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unde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omnis</a:t>
            </a:r>
            <a:r>
              <a:rPr lang="es-ES" sz="1400" dirty="0"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latin typeface="Garamond" panose="02020404030301010803" pitchFamily="18" charset="0"/>
              </a:rPr>
              <a:t>natus</a:t>
            </a:r>
            <a:r>
              <a:rPr lang="es-ES" sz="1400" dirty="0"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accusantium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doloremque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laudantium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totam</a:t>
            </a:r>
            <a:r>
              <a:rPr lang="es-ES" sz="1400" dirty="0"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latin typeface="Garamond" panose="02020404030301010803" pitchFamily="18" charset="0"/>
              </a:rPr>
              <a:t>aperiam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eaque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quae</a:t>
            </a:r>
            <a:r>
              <a:rPr lang="es-ES" sz="1400" dirty="0"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latin typeface="Garamond" panose="02020404030301010803" pitchFamily="18" charset="0"/>
              </a:rPr>
              <a:t>inventore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veritatis</a:t>
            </a:r>
            <a:r>
              <a:rPr lang="es-ES" sz="1400" dirty="0"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latin typeface="Garamond" panose="02020404030301010803" pitchFamily="18" charset="0"/>
              </a:rPr>
              <a:t>quasi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architecto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beatae</a:t>
            </a:r>
            <a:r>
              <a:rPr lang="es-ES" sz="1400" dirty="0"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latin typeface="Garamond" panose="02020404030301010803" pitchFamily="18" charset="0"/>
              </a:rPr>
              <a:t>sunt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explicabo</a:t>
            </a:r>
            <a:r>
              <a:rPr lang="es-ES" sz="1400" dirty="0">
                <a:latin typeface="Garamond" panose="02020404030301010803" pitchFamily="18" charset="0"/>
              </a:rPr>
              <a:t>. Nemo </a:t>
            </a:r>
            <a:r>
              <a:rPr lang="es-ES" sz="1400" dirty="0" err="1">
                <a:latin typeface="Garamond" panose="02020404030301010803" pitchFamily="18" charset="0"/>
              </a:rPr>
              <a:t>enim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aspernatur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odit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fugit</a:t>
            </a:r>
            <a:r>
              <a:rPr lang="es-ES" sz="1400" dirty="0">
                <a:latin typeface="Garamond" panose="02020404030301010803" pitchFamily="18" charset="0"/>
              </a:rPr>
              <a:t>, sed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consequuntur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magni</a:t>
            </a:r>
            <a:r>
              <a:rPr lang="es-ES" sz="1400" dirty="0">
                <a:latin typeface="Garamond" panose="02020404030301010803" pitchFamily="18" charset="0"/>
              </a:rPr>
              <a:t> dolores </a:t>
            </a:r>
            <a:r>
              <a:rPr lang="es-ES" sz="1400" dirty="0" err="1">
                <a:latin typeface="Garamond" panose="02020404030301010803" pitchFamily="18" charset="0"/>
              </a:rPr>
              <a:t>eos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ratione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sequi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nesciunt</a:t>
            </a:r>
            <a:r>
              <a:rPr lang="es-ES" sz="1400" dirty="0">
                <a:latin typeface="Garamond" panose="02020404030301010803" pitchFamily="18" charset="0"/>
              </a:rPr>
              <a:t>. 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1118818" y="3564803"/>
            <a:ext cx="46865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>
                <a:latin typeface="Garamond" panose="02020404030301010803" pitchFamily="18" charset="0"/>
              </a:rPr>
              <a:t>Sed </a:t>
            </a:r>
            <a:r>
              <a:rPr lang="es-ES" sz="1400" dirty="0">
                <a:latin typeface="Garamond" panose="02020404030301010803" pitchFamily="18" charset="0"/>
              </a:rPr>
              <a:t>ut </a:t>
            </a:r>
            <a:r>
              <a:rPr lang="es-ES" sz="1400" dirty="0" err="1"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unde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omnis</a:t>
            </a:r>
            <a:r>
              <a:rPr lang="es-ES" sz="1400" dirty="0"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latin typeface="Garamond" panose="02020404030301010803" pitchFamily="18" charset="0"/>
              </a:rPr>
              <a:t>natus</a:t>
            </a:r>
            <a:r>
              <a:rPr lang="es-ES" sz="1400" dirty="0"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accusantium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doloremque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laudantium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totam</a:t>
            </a:r>
            <a:r>
              <a:rPr lang="es-ES" sz="1400" dirty="0"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latin typeface="Garamond" panose="02020404030301010803" pitchFamily="18" charset="0"/>
              </a:rPr>
              <a:t>aperiam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eaque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quae</a:t>
            </a:r>
            <a:r>
              <a:rPr lang="es-ES" sz="1400" dirty="0"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latin typeface="Garamond" panose="02020404030301010803" pitchFamily="18" charset="0"/>
              </a:rPr>
              <a:t>inventore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veritatis</a:t>
            </a:r>
            <a:r>
              <a:rPr lang="es-ES" sz="1400" dirty="0"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latin typeface="Garamond" panose="02020404030301010803" pitchFamily="18" charset="0"/>
              </a:rPr>
              <a:t>quasi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architecto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beatae</a:t>
            </a:r>
            <a:r>
              <a:rPr lang="es-ES" sz="1400" dirty="0"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latin typeface="Garamond" panose="02020404030301010803" pitchFamily="18" charset="0"/>
              </a:rPr>
              <a:t>sunt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explicabo</a:t>
            </a:r>
            <a:r>
              <a:rPr lang="es-ES" sz="1400" dirty="0">
                <a:latin typeface="Garamond" panose="02020404030301010803" pitchFamily="18" charset="0"/>
              </a:rPr>
              <a:t>. Nemo </a:t>
            </a:r>
            <a:r>
              <a:rPr lang="es-ES" sz="1400" dirty="0" err="1">
                <a:latin typeface="Garamond" panose="02020404030301010803" pitchFamily="18" charset="0"/>
              </a:rPr>
              <a:t>enim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aspernatur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odit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fugit</a:t>
            </a:r>
            <a:r>
              <a:rPr lang="es-ES" sz="1400" dirty="0">
                <a:latin typeface="Garamond" panose="02020404030301010803" pitchFamily="18" charset="0"/>
              </a:rPr>
              <a:t>, sed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consequuntur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magni</a:t>
            </a:r>
            <a:r>
              <a:rPr lang="es-ES" sz="1400" dirty="0">
                <a:latin typeface="Garamond" panose="02020404030301010803" pitchFamily="18" charset="0"/>
              </a:rPr>
              <a:t> dolores </a:t>
            </a:r>
            <a:r>
              <a:rPr lang="es-ES" sz="1400" dirty="0" err="1">
                <a:latin typeface="Garamond" panose="02020404030301010803" pitchFamily="18" charset="0"/>
              </a:rPr>
              <a:t>eos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ratione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sequi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nesciunt</a:t>
            </a:r>
            <a:r>
              <a:rPr lang="es-ES" sz="14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9757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1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1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2" name="Conector recto 31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5999870" y="678384"/>
            <a:ext cx="5135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b="1" cap="small" dirty="0" smtClean="0">
                <a:latin typeface="Garamond" panose="02020404030301010803" pitchFamily="18" charset="0"/>
              </a:rPr>
              <a:t>Formato de gráfico circular</a:t>
            </a:r>
            <a:endParaRPr lang="es-ES" sz="4000" b="1" cap="small" dirty="0">
              <a:latin typeface="Garamond" panose="02020404030301010803" pitchFamily="18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944497" y="2051500"/>
            <a:ext cx="419091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smtClean="0">
                <a:latin typeface="Garamond" panose="02020404030301010803" pitchFamily="18" charset="0"/>
              </a:rPr>
              <a:t>Sed </a:t>
            </a:r>
            <a:r>
              <a:rPr lang="es-ES" sz="1400" dirty="0">
                <a:latin typeface="Garamond" panose="02020404030301010803" pitchFamily="18" charset="0"/>
              </a:rPr>
              <a:t>ut </a:t>
            </a:r>
            <a:r>
              <a:rPr lang="es-ES" sz="1400" dirty="0" err="1">
                <a:latin typeface="Garamond" panose="02020404030301010803" pitchFamily="18" charset="0"/>
              </a:rPr>
              <a:t>perspiciatis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unde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omnis</a:t>
            </a:r>
            <a:r>
              <a:rPr lang="es-ES" sz="1400" dirty="0">
                <a:latin typeface="Garamond" panose="02020404030301010803" pitchFamily="18" charset="0"/>
              </a:rPr>
              <a:t> iste </a:t>
            </a:r>
            <a:r>
              <a:rPr lang="es-ES" sz="1400" dirty="0" err="1">
                <a:latin typeface="Garamond" panose="02020404030301010803" pitchFamily="18" charset="0"/>
              </a:rPr>
              <a:t>natus</a:t>
            </a:r>
            <a:r>
              <a:rPr lang="es-ES" sz="1400" dirty="0">
                <a:latin typeface="Garamond" panose="02020404030301010803" pitchFamily="18" charset="0"/>
              </a:rPr>
              <a:t> error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accusantium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doloremque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laudantium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totam</a:t>
            </a:r>
            <a:r>
              <a:rPr lang="es-ES" sz="1400" dirty="0"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latin typeface="Garamond" panose="02020404030301010803" pitchFamily="18" charset="0"/>
              </a:rPr>
              <a:t>aperiam</a:t>
            </a:r>
            <a:r>
              <a:rPr lang="es-ES" sz="1400" dirty="0">
                <a:latin typeface="Garamond" panose="02020404030301010803" pitchFamily="18" charset="0"/>
              </a:rPr>
              <a:t>, </a:t>
            </a:r>
            <a:r>
              <a:rPr lang="es-ES" sz="1400" dirty="0" err="1">
                <a:latin typeface="Garamond" panose="02020404030301010803" pitchFamily="18" charset="0"/>
              </a:rPr>
              <a:t>eaque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quae</a:t>
            </a:r>
            <a:r>
              <a:rPr lang="es-ES" sz="1400" dirty="0"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latin typeface="Garamond" panose="02020404030301010803" pitchFamily="18" charset="0"/>
              </a:rPr>
              <a:t>inventore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veritatis</a:t>
            </a:r>
            <a:r>
              <a:rPr lang="es-ES" sz="1400" dirty="0"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latin typeface="Garamond" panose="02020404030301010803" pitchFamily="18" charset="0"/>
              </a:rPr>
              <a:t>quasi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architecto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beatae</a:t>
            </a:r>
            <a:r>
              <a:rPr lang="es-ES" sz="1400" dirty="0"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latin typeface="Garamond" panose="02020404030301010803" pitchFamily="18" charset="0"/>
              </a:rPr>
              <a:t>sunt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explicabo</a:t>
            </a:r>
            <a:r>
              <a:rPr lang="es-ES" sz="1400" dirty="0">
                <a:latin typeface="Garamond" panose="02020404030301010803" pitchFamily="18" charset="0"/>
              </a:rPr>
              <a:t>. Nemo </a:t>
            </a:r>
            <a:r>
              <a:rPr lang="es-ES" sz="1400" dirty="0" err="1">
                <a:latin typeface="Garamond" panose="02020404030301010803" pitchFamily="18" charset="0"/>
              </a:rPr>
              <a:t>enim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ipsam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aspernatur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odit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aut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fugit</a:t>
            </a:r>
            <a:r>
              <a:rPr lang="es-ES" sz="1400" dirty="0">
                <a:latin typeface="Garamond" panose="02020404030301010803" pitchFamily="18" charset="0"/>
              </a:rPr>
              <a:t>, sed </a:t>
            </a:r>
            <a:r>
              <a:rPr lang="es-ES" sz="1400" dirty="0" err="1">
                <a:latin typeface="Garamond" panose="02020404030301010803" pitchFamily="18" charset="0"/>
              </a:rPr>
              <a:t>quia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consequuntur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magni</a:t>
            </a:r>
            <a:r>
              <a:rPr lang="es-ES" sz="1400" dirty="0">
                <a:latin typeface="Garamond" panose="02020404030301010803" pitchFamily="18" charset="0"/>
              </a:rPr>
              <a:t> dolores </a:t>
            </a:r>
            <a:r>
              <a:rPr lang="es-ES" sz="1400" dirty="0" err="1">
                <a:latin typeface="Garamond" panose="02020404030301010803" pitchFamily="18" charset="0"/>
              </a:rPr>
              <a:t>eos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ratione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voluptatem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sequi</a:t>
            </a:r>
            <a:r>
              <a:rPr lang="es-ES" sz="1400" dirty="0">
                <a:latin typeface="Garamond" panose="02020404030301010803" pitchFamily="18" charset="0"/>
              </a:rPr>
              <a:t> </a:t>
            </a:r>
            <a:r>
              <a:rPr lang="es-ES" sz="1400" dirty="0" err="1">
                <a:latin typeface="Garamond" panose="02020404030301010803" pitchFamily="18" charset="0"/>
              </a:rPr>
              <a:t>nesciunt</a:t>
            </a:r>
            <a:r>
              <a:rPr lang="es-ES" sz="1400" dirty="0">
                <a:latin typeface="Garamond" panose="02020404030301010803" pitchFamily="18" charset="0"/>
              </a:rPr>
              <a:t>. </a:t>
            </a:r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667207267"/>
              </p:ext>
            </p:extLst>
          </p:nvPr>
        </p:nvGraphicFramePr>
        <p:xfrm>
          <a:off x="761683" y="1492260"/>
          <a:ext cx="5719135" cy="3888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7058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3944676" y="630904"/>
            <a:ext cx="3266948" cy="2110563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000000"/>
                </a:solidFill>
                <a:latin typeface="Garamond" panose="02020404030301010803" pitchFamily="18" charset="0"/>
              </a:rPr>
              <a:t>doloremque laudantium, totam rem aperiam, eaque ipsa quae ab illo inventore veritatis et quasi architecto beatae vitae dicta sunt explicabo</a:t>
            </a:r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797321" y="636490"/>
            <a:ext cx="3271173" cy="2110563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000000"/>
                </a:solidFill>
                <a:latin typeface="Garamond" panose="02020404030301010803" pitchFamily="18" charset="0"/>
              </a:rPr>
              <a:t>doloremque laudantium, totam rem aperiam, eaque ipsa quae ab illo inventore veritatis et quasi architecto beatae vitae dicta sunt explicabo</a:t>
            </a:r>
            <a:endParaRPr lang="es-ES" sz="1400">
              <a:solidFill>
                <a:srgbClr val="000000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3944674" y="3310308"/>
            <a:ext cx="3266948" cy="2110563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doloremque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laudantium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totam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rem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aperiam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,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eaque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ipsa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quae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ab illo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inventore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veritatis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et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quasi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architecto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beatae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vitae dicta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sunt</a:t>
            </a:r>
            <a:r>
              <a:rPr lang="es-ES" sz="14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s-ES" sz="1400" dirty="0" err="1">
                <a:solidFill>
                  <a:srgbClr val="000000"/>
                </a:solidFill>
                <a:latin typeface="Garamond" panose="02020404030301010803" pitchFamily="18" charset="0"/>
              </a:rPr>
              <a:t>explicabo</a:t>
            </a:r>
            <a:endParaRPr lang="es-ES" sz="1400" dirty="0">
              <a:solidFill>
                <a:srgbClr val="000000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818586" y="3310308"/>
            <a:ext cx="3271172" cy="2110563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000000"/>
                </a:solidFill>
                <a:latin typeface="Garamond" panose="02020404030301010803" pitchFamily="18" charset="0"/>
              </a:rPr>
              <a:t>doloremque laudantium, totam rem aperiam, eaque ipsa quae ab illo inventore veritatis et quasi architecto beatae vitae dicta sunt explicabo</a:t>
            </a:r>
            <a:endParaRPr lang="es-ES" sz="1400">
              <a:solidFill>
                <a:srgbClr val="000000"/>
              </a:solidFill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976577" y="3009939"/>
            <a:ext cx="7325832" cy="31897"/>
          </a:xfrm>
          <a:prstGeom prst="line">
            <a:avLst/>
          </a:prstGeom>
          <a:ln w="19050"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7485321" y="362432"/>
            <a:ext cx="31897" cy="5305646"/>
          </a:xfrm>
          <a:prstGeom prst="line">
            <a:avLst/>
          </a:prstGeom>
          <a:ln w="19050"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mbo 9"/>
          <p:cNvSpPr/>
          <p:nvPr/>
        </p:nvSpPr>
        <p:spPr>
          <a:xfrm>
            <a:off x="7230523" y="2779049"/>
            <a:ext cx="541491" cy="493676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/>
          <p:cNvCxnSpPr/>
          <p:nvPr/>
        </p:nvCxnSpPr>
        <p:spPr>
          <a:xfrm>
            <a:off x="1954391" y="1511850"/>
            <a:ext cx="7088" cy="30561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761683" y="1968369"/>
            <a:ext cx="9060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0" b="1" dirty="0" smtClean="0">
                <a:latin typeface="Garamond" panose="02020404030301010803" pitchFamily="18" charset="0"/>
              </a:rPr>
              <a:t>4</a:t>
            </a:r>
            <a:endParaRPr lang="es-ES" sz="12000" b="1" dirty="0">
              <a:latin typeface="Garamond" panose="02020404030301010803" pitchFamily="18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228503" y="1755111"/>
            <a:ext cx="605422" cy="2569614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es-ES" sz="2500" b="1" dirty="0" smtClean="0">
                <a:latin typeface="Garamond" panose="02020404030301010803" pitchFamily="18" charset="0"/>
              </a:rPr>
              <a:t>ETAPAS</a:t>
            </a:r>
            <a:endParaRPr lang="es-ES" sz="2500" b="1" dirty="0">
              <a:latin typeface="Garamond" panose="02020404030301010803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508000" y="6054139"/>
            <a:ext cx="11684000" cy="803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225C99AF-379D-51FF-8C4F-8A532450B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1" y="6121098"/>
            <a:ext cx="683125" cy="683125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15A076C2-FFC3-8A1D-7B65-D83EED7FC5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9849" y="6184680"/>
            <a:ext cx="697156" cy="563035"/>
          </a:xfrm>
          <a:prstGeom prst="rect">
            <a:avLst/>
          </a:prstGeom>
        </p:spPr>
      </p:pic>
      <p:pic>
        <p:nvPicPr>
          <p:cNvPr id="17" name="Picture 13">
            <a:extLst>
              <a:ext uri="{FF2B5EF4-FFF2-40B4-BE49-F238E27FC236}">
                <a16:creationId xmlns:a16="http://schemas.microsoft.com/office/drawing/2014/main" id="{439DFB86-AAA2-3438-7C45-F5C93FAC7C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86" y="6135719"/>
            <a:ext cx="660957" cy="660957"/>
          </a:xfrm>
          <a:prstGeom prst="rect">
            <a:avLst/>
          </a:prstGeom>
        </p:spPr>
      </p:pic>
      <p:pic>
        <p:nvPicPr>
          <p:cNvPr id="18" name="Picture 35">
            <a:extLst>
              <a:ext uri="{FF2B5EF4-FFF2-40B4-BE49-F238E27FC236}">
                <a16:creationId xmlns:a16="http://schemas.microsoft.com/office/drawing/2014/main" id="{693DDC64-21FB-6319-879D-2ED5331E80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79" y="6161012"/>
            <a:ext cx="598402" cy="610370"/>
          </a:xfrm>
          <a:prstGeom prst="rect">
            <a:avLst/>
          </a:prstGeom>
        </p:spPr>
      </p:pic>
      <p:pic>
        <p:nvPicPr>
          <p:cNvPr id="19" name="Picture 36">
            <a:extLst>
              <a:ext uri="{FF2B5EF4-FFF2-40B4-BE49-F238E27FC236}">
                <a16:creationId xmlns:a16="http://schemas.microsoft.com/office/drawing/2014/main" id="{5FA8037D-FE60-768C-EF95-2ACE2AC29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813" y="6166617"/>
            <a:ext cx="599161" cy="599161"/>
          </a:xfrm>
          <a:prstGeom prst="rect">
            <a:avLst/>
          </a:prstGeom>
        </p:spPr>
      </p:pic>
      <p:pic>
        <p:nvPicPr>
          <p:cNvPr id="20" name="Picture 37">
            <a:extLst>
              <a:ext uri="{FF2B5EF4-FFF2-40B4-BE49-F238E27FC236}">
                <a16:creationId xmlns:a16="http://schemas.microsoft.com/office/drawing/2014/main" id="{5CAF82CE-5019-D974-D710-905965E3C4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711" y="6138050"/>
            <a:ext cx="532931" cy="656295"/>
          </a:xfrm>
          <a:prstGeom prst="rect">
            <a:avLst/>
          </a:prstGeom>
        </p:spPr>
      </p:pic>
      <p:pic>
        <p:nvPicPr>
          <p:cNvPr id="21" name="Picture 39">
            <a:extLst>
              <a:ext uri="{FF2B5EF4-FFF2-40B4-BE49-F238E27FC236}">
                <a16:creationId xmlns:a16="http://schemas.microsoft.com/office/drawing/2014/main" id="{62741269-586E-D014-E324-ADBE732ECA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147" y="6247034"/>
            <a:ext cx="1202161" cy="438326"/>
          </a:xfrm>
          <a:prstGeom prst="rect">
            <a:avLst/>
          </a:prstGeom>
        </p:spPr>
      </p:pic>
      <p:sp>
        <p:nvSpPr>
          <p:cNvPr id="22" name="CuadroTexto 21"/>
          <p:cNvSpPr txBox="1"/>
          <p:nvPr/>
        </p:nvSpPr>
        <p:spPr>
          <a:xfrm>
            <a:off x="1641326" y="6225237"/>
            <a:ext cx="38487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ParatradIT-2026-UVigo-T</a:t>
            </a:r>
            <a:r>
              <a:rPr lang="fr-FR" sz="1400" i="1" dirty="0" smtClean="0">
                <a:solidFill>
                  <a:schemeClr val="accent3">
                    <a:lumMod val="75000"/>
                  </a:schemeClr>
                </a:solidFill>
                <a:latin typeface="Garamond" panose="02020404030301010803" pitchFamily="18" charset="0"/>
              </a:rPr>
              <a:t>&amp;</a:t>
            </a:r>
            <a:r>
              <a:rPr lang="fr-FR" sz="1400" b="1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</a:p>
          <a:p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II Congreso Internacional de </a:t>
            </a:r>
            <a:r>
              <a:rPr lang="fr-FR" sz="12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Para</a:t>
            </a:r>
            <a:r>
              <a:rPr lang="fr-FR" sz="1200" i="1" dirty="0" smtClean="0">
                <a:solidFill>
                  <a:schemeClr val="bg2">
                    <a:lumMod val="25000"/>
                  </a:schemeClr>
                </a:solidFill>
                <a:latin typeface="Garamond" panose="02020404030301010803" pitchFamily="18" charset="0"/>
              </a:rPr>
              <a:t>traducción, Interlinguas y Transmedia</a:t>
            </a:r>
            <a:endParaRPr lang="fr-FR" sz="1200" i="1" dirty="0">
              <a:solidFill>
                <a:schemeClr val="bg2">
                  <a:lumMod val="2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0" y="0"/>
            <a:ext cx="508000" cy="6858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4" name="Conector recto 23"/>
          <p:cNvCxnSpPr/>
          <p:nvPr/>
        </p:nvCxnSpPr>
        <p:spPr>
          <a:xfrm>
            <a:off x="508000" y="6054139"/>
            <a:ext cx="11684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71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826</Words>
  <Application>Microsoft Office PowerPoint</Application>
  <PresentationFormat>Panorámica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Garamond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created xsi:type="dcterms:W3CDTF">2026-03-01T15:55:52Z</dcterms:created>
  <dcterms:modified xsi:type="dcterms:W3CDTF">2026-03-01T16:59:08Z</dcterms:modified>
</cp:coreProperties>
</file>